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73" r:id="rId5"/>
    <p:sldId id="264" r:id="rId6"/>
    <p:sldId id="263" r:id="rId7"/>
    <p:sldId id="262" r:id="rId8"/>
    <p:sldId id="261" r:id="rId9"/>
    <p:sldId id="265" r:id="rId10"/>
    <p:sldId id="260" r:id="rId11"/>
    <p:sldId id="259" r:id="rId12"/>
    <p:sldId id="266" r:id="rId13"/>
    <p:sldId id="267" r:id="rId14"/>
    <p:sldId id="268" r:id="rId15"/>
    <p:sldId id="269" r:id="rId16"/>
    <p:sldId id="270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4660"/>
  </p:normalViewPr>
  <p:slideViewPr>
    <p:cSldViewPr>
      <p:cViewPr>
        <p:scale>
          <a:sx n="90" d="100"/>
          <a:sy n="90" d="100"/>
        </p:scale>
        <p:origin x="-225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6ADE1-3AC7-4A37-A16D-D94A1BB4D864}" type="datetimeFigureOut">
              <a:rPr lang="pl-PL" smtClean="0"/>
              <a:pPr/>
              <a:t>2014-06-11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9BD20-4231-41ED-9849-69D15E31B02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834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9BD20-4231-41ED-9849-69D15E31B02B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33468C53-A2C7-40C0-B64D-71C10B8D0110}" type="datetime1">
              <a:rPr lang="en-US" smtClean="0"/>
              <a:pPr algn="ctr" eaLnBrk="1" latinLnBrk="0" hangingPunct="1"/>
              <a:t>6/11/2014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62465-C76E-41D2-9B4D-EC8A7DD401AF}" type="datetime1">
              <a:rPr lang="en-US" smtClean="0"/>
              <a:pPr/>
              <a:t>6/11/2014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95928DA-D765-45E6-B020-8360DA84B920}" type="datetime1">
              <a:rPr lang="en-US" smtClean="0"/>
              <a:pPr/>
              <a:t>6/11/2014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0E25-937A-40FE-9A8F-2EC0141B7CE8}" type="datetime1">
              <a:rPr lang="en-US" smtClean="0"/>
              <a:pPr/>
              <a:t>6/11/2014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EC03C-2601-4B4D-9B04-3E7B207FF04B}" type="datetime1">
              <a:rPr lang="en-US" smtClean="0"/>
              <a:pPr/>
              <a:t>6/11/2014</a:t>
            </a:fld>
            <a:endParaRPr lang="en-US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59889F8-1833-447D-B6D5-CE538075E4BB}" type="datetime1">
              <a:rPr lang="en-US" smtClean="0"/>
              <a:pPr/>
              <a:t>6/11/2014</a:t>
            </a:fld>
            <a:endParaRPr lang="en-US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2E0E39-7E1F-4B1E-B131-3B41A9D8AF8C}" type="datetime1">
              <a:rPr lang="en-US" smtClean="0"/>
              <a:pPr/>
              <a:t>6/11/2014</a:t>
            </a:fld>
            <a:endParaRPr lang="en-US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3DD6-17EF-45DE-ABE6-80F86300F534}" type="datetime1">
              <a:rPr lang="en-US" smtClean="0"/>
              <a:pPr/>
              <a:t>6/11/2014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C689-3D3E-4DD4-BCE7-552CA1F85EE3}" type="datetime1">
              <a:rPr lang="en-US" smtClean="0"/>
              <a:pPr/>
              <a:t>6/11/2014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F7EED-7D77-4975-B060-0043AD4ADFDE}" type="datetime1">
              <a:rPr lang="en-US" smtClean="0"/>
              <a:pPr/>
              <a:t>6/11/2014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91C0750-4FA0-4CDD-8A15-08E33F5D7AC5}" type="datetime1">
              <a:rPr lang="en-US" smtClean="0"/>
              <a:pPr/>
              <a:t>6/11/2014</a:t>
            </a:fld>
            <a:endParaRPr lang="en-US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A8E9EF-20CF-4006-8471-02FE0EE6A99C}" type="datetime1">
              <a:rPr lang="en-US" smtClean="0"/>
              <a:pPr/>
              <a:t>6/11/2014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7" Type="http://schemas.openxmlformats.org/officeDocument/2006/relationships/image" Target="../media/image19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dirty="0" smtClean="0"/>
              <a:t>Spektroskopia IR </a:t>
            </a:r>
            <a:br>
              <a:rPr lang="pl-PL" dirty="0" smtClean="0"/>
            </a:br>
            <a:r>
              <a:rPr lang="pl-PL" dirty="0" smtClean="0"/>
              <a:t>i spektroskopia </a:t>
            </a:r>
            <a:r>
              <a:rPr lang="pl-PL" dirty="0" err="1" smtClean="0"/>
              <a:t>ramana</a:t>
            </a:r>
            <a:r>
              <a:rPr lang="pl-PL" dirty="0" smtClean="0"/>
              <a:t> jako metody </a:t>
            </a:r>
            <a:r>
              <a:rPr lang="pl-PL" dirty="0" err="1" smtClean="0"/>
              <a:t>komplementarnE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>
                <a:solidFill>
                  <a:schemeClr val="bg1"/>
                </a:solidFill>
              </a:rPr>
              <a:pPr/>
              <a:t>1</a:t>
            </a:fld>
            <a:endParaRPr kumimoji="0"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b="1" dirty="0" smtClean="0">
                <a:solidFill>
                  <a:srgbClr val="7030A0"/>
                </a:solidFill>
              </a:rPr>
              <a:t>Z rysunku wynika więc, że spektroskopia Ramana, choć bada zjawisko rozpraszania, dostarcza informacji o własnościach wibracyjnych cząsteczek, podobnych do tych jakie otrzymujemy w podczerwieni (IR). Czym różnią się te techniki? </a:t>
            </a:r>
          </a:p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upa 23"/>
          <p:cNvGrpSpPr/>
          <p:nvPr/>
        </p:nvGrpSpPr>
        <p:grpSpPr>
          <a:xfrm>
            <a:off x="251520" y="3068960"/>
            <a:ext cx="8659813" cy="1685067"/>
            <a:chOff x="0" y="4365625"/>
            <a:chExt cx="8659813" cy="1541621"/>
          </a:xfrm>
        </p:grpSpPr>
        <p:pic>
          <p:nvPicPr>
            <p:cNvPr id="25" name="Picture 12" descr="Symmetrical_stretching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3850" y="4365625"/>
              <a:ext cx="1368425" cy="977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4" descr="Wagging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538" y="4437063"/>
              <a:ext cx="1296987" cy="9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5" descr="Modo_rotacao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08850" y="4386263"/>
              <a:ext cx="1350963" cy="965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6" descr="Scissoring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2138" y="4437063"/>
              <a:ext cx="1296987" cy="927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8" descr="Twisting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795963" y="4365625"/>
              <a:ext cx="1439862" cy="1028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9" descr="Asymmetrical_stretching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63713" y="4437063"/>
              <a:ext cx="1287462" cy="919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0" y="5300663"/>
              <a:ext cx="1800493" cy="24622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000" b="1" dirty="0"/>
                <a:t>Rozciągające symetryczne</a:t>
              </a:r>
            </a:p>
          </p:txBody>
        </p:sp>
        <p:sp>
          <p:nvSpPr>
            <p:cNvPr id="32" name="Text Box 21"/>
            <p:cNvSpPr txBox="1">
              <a:spLocks noChangeArrowheads="1"/>
            </p:cNvSpPr>
            <p:nvPr/>
          </p:nvSpPr>
          <p:spPr bwMode="auto">
            <a:xfrm>
              <a:off x="1476375" y="5661025"/>
              <a:ext cx="1871025" cy="24622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000" b="1" dirty="0"/>
                <a:t>Rozciągające asymetryczne</a:t>
              </a:r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auto">
            <a:xfrm>
              <a:off x="3132138" y="5373688"/>
              <a:ext cx="1505540" cy="24622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000" b="1" dirty="0"/>
                <a:t>Nożycowe (zginające)</a:t>
              </a:r>
            </a:p>
          </p:txBody>
        </p:sp>
        <p:sp>
          <p:nvSpPr>
            <p:cNvPr id="34" name="Text Box 23"/>
            <p:cNvSpPr txBox="1">
              <a:spLocks noChangeArrowheads="1"/>
            </p:cNvSpPr>
            <p:nvPr/>
          </p:nvSpPr>
          <p:spPr bwMode="auto">
            <a:xfrm>
              <a:off x="4725988" y="5564188"/>
              <a:ext cx="888385" cy="24622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000" b="1" dirty="0"/>
                <a:t>Wahadłowe</a:t>
              </a:r>
            </a:p>
          </p:txBody>
        </p:sp>
        <p:sp>
          <p:nvSpPr>
            <p:cNvPr id="35" name="Text Box 24"/>
            <p:cNvSpPr txBox="1">
              <a:spLocks noChangeArrowheads="1"/>
            </p:cNvSpPr>
            <p:nvPr/>
          </p:nvSpPr>
          <p:spPr bwMode="auto">
            <a:xfrm>
              <a:off x="6156325" y="5516563"/>
              <a:ext cx="902811" cy="24622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000" b="1" dirty="0" smtClean="0"/>
                <a:t>Wachlarzowe</a:t>
              </a:r>
              <a:endParaRPr lang="pl-PL" sz="1000" b="1" dirty="0"/>
            </a:p>
          </p:txBody>
        </p:sp>
        <p:sp>
          <p:nvSpPr>
            <p:cNvPr id="36" name="Text Box 25"/>
            <p:cNvSpPr txBox="1">
              <a:spLocks noChangeArrowheads="1"/>
            </p:cNvSpPr>
            <p:nvPr/>
          </p:nvSpPr>
          <p:spPr bwMode="auto">
            <a:xfrm>
              <a:off x="7667625" y="5373688"/>
              <a:ext cx="848309" cy="246221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l-PL" sz="1000" b="1" dirty="0"/>
                <a:t>Skręcające</a:t>
              </a:r>
            </a:p>
          </p:txBody>
        </p:sp>
      </p:grpSp>
      <p:sp>
        <p:nvSpPr>
          <p:cNvPr id="37" name="pole tekstowe 36"/>
          <p:cNvSpPr txBox="1"/>
          <p:nvPr/>
        </p:nvSpPr>
        <p:spPr>
          <a:xfrm>
            <a:off x="2915816" y="5085184"/>
            <a:ext cx="3009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Ilustracja różnych typów drgań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10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18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Spektroskopia </a:t>
            </a:r>
            <a:r>
              <a:rPr lang="pl-PL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IR i spektroskopia Ramana </a:t>
            </a:r>
            <a:r>
              <a:rPr lang="pl-PL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są metodami  komplementarnymi</a:t>
            </a:r>
          </a:p>
          <a:p>
            <a:pPr marL="0" indent="0" algn="just">
              <a:buNone/>
            </a:pPr>
            <a:r>
              <a:rPr lang="pl-PL" sz="1800" dirty="0" smtClean="0"/>
              <a:t>Nieliniowa cząsteczka wykazuje 3N-6 drgań, niektóre z nich ujawniają się jako pasma aktywne w IR, niektóre zaś w widmie Ramana. Zależy to od symetrii cząsteczki i od symetrii drgania. </a:t>
            </a:r>
            <a:r>
              <a:rPr lang="pl-PL" sz="1800" b="1" dirty="0" smtClean="0">
                <a:solidFill>
                  <a:srgbClr val="FF0000"/>
                </a:solidFill>
              </a:rPr>
              <a:t>Dla cząsteczek mających środek inwersji obowiązuje zasada wykluczania - drgania aktywne w IR, nie są aktywne w spektroskopii Ramana </a:t>
            </a:r>
            <a:br>
              <a:rPr lang="pl-PL" sz="1800" b="1" dirty="0" smtClean="0">
                <a:solidFill>
                  <a:srgbClr val="FF0000"/>
                </a:solidFill>
              </a:rPr>
            </a:br>
            <a:r>
              <a:rPr lang="pl-PL" sz="1800" b="1" dirty="0" smtClean="0">
                <a:solidFill>
                  <a:srgbClr val="FF0000"/>
                </a:solidFill>
              </a:rPr>
              <a:t>i odwrotnie. </a:t>
            </a:r>
            <a:r>
              <a:rPr lang="pl-PL" sz="1800" dirty="0" smtClean="0"/>
              <a:t>Np. drgania symetryczne CO</a:t>
            </a:r>
            <a:r>
              <a:rPr lang="pl-PL" sz="1800" baseline="-25000" dirty="0" smtClean="0"/>
              <a:t>2 </a:t>
            </a:r>
            <a:r>
              <a:rPr lang="pl-PL" sz="1800" dirty="0" smtClean="0"/>
              <a:t>lub N</a:t>
            </a:r>
            <a:r>
              <a:rPr lang="pl-PL" sz="1800" baseline="-25000" dirty="0" smtClean="0"/>
              <a:t>2 </a:t>
            </a:r>
            <a:r>
              <a:rPr lang="pl-PL" sz="1800" dirty="0" smtClean="0"/>
              <a:t>są niewidoczne w spektroskopii IR, podczas gdy w spektroskopii Ramana obserwujemy silne pasma odpowiadające tym drganiom. Spektroskopia Ramana wypełnia więc lukę w możliwościach spektroskopii IR. Dopiero silnie polarne molekuły jak np.: </a:t>
            </a:r>
            <a:r>
              <a:rPr lang="pl-PL" sz="1800" dirty="0" err="1" smtClean="0"/>
              <a:t>NaCl</a:t>
            </a:r>
            <a:r>
              <a:rPr lang="pl-PL" sz="1800" dirty="0" smtClean="0"/>
              <a:t> nie dają widma Ramana, ale za to ich widmo w IR jest dozwolone i silne.</a:t>
            </a:r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11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12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Rozważmy zasadę komplementarności na przykładzie molekuły CO</a:t>
            </a:r>
            <a:r>
              <a:rPr lang="pl-PL" sz="1800" b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</a:t>
            </a:r>
          </a:p>
          <a:p>
            <a:pPr marL="0" indent="0" algn="just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Cząsteczka CO</a:t>
            </a:r>
            <a:r>
              <a:rPr lang="pl-PL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nie ma trwałego momentu dipolowego, w czasie symetrycznego rozciągającego drgania </a:t>
            </a:r>
            <a:r>
              <a:rPr lang="el-GR" sz="1800" dirty="0" smtClean="0">
                <a:latin typeface="Times New Roman"/>
                <a:cs typeface="Times New Roman"/>
              </a:rPr>
              <a:t>ν</a:t>
            </a:r>
            <a:r>
              <a:rPr lang="pl-PL" sz="1800" dirty="0" smtClean="0">
                <a:latin typeface="Times New Roman"/>
                <a:cs typeface="Times New Roman"/>
              </a:rPr>
              <a:t>1 położenie środków ciężkości ładunków nie zmienia się czyli nie zmienia się moment dipolowy, </a:t>
            </a:r>
            <a:r>
              <a:rPr lang="pl-PL" sz="1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drganie </a:t>
            </a:r>
            <a:r>
              <a:rPr lang="el-GR" sz="1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ν</a:t>
            </a:r>
            <a:r>
              <a:rPr lang="pl-PL" sz="1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lang="pl-PL" sz="1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jest w IR nieaktywne.</a:t>
            </a:r>
            <a:endParaRPr lang="pl-PL" sz="18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2" cstate="print"/>
          <a:srcRect r="25349"/>
          <a:stretch>
            <a:fillRect/>
          </a:stretch>
        </p:blipFill>
        <p:spPr bwMode="auto">
          <a:xfrm>
            <a:off x="2195736" y="3140968"/>
            <a:ext cx="4631357" cy="31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12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12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Rozważmy zasadę komplementarności na przykładzie molekuły CO</a:t>
            </a:r>
            <a:r>
              <a:rPr lang="pl-PL" sz="1800" b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</a:t>
            </a:r>
          </a:p>
          <a:p>
            <a:pPr marL="0" indent="0" algn="just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W czasie antysymetrycznego rozciągającego drgania </a:t>
            </a:r>
            <a:r>
              <a:rPr lang="el-GR" sz="1800" dirty="0" smtClean="0">
                <a:latin typeface="Times New Roman"/>
                <a:cs typeface="Times New Roman"/>
              </a:rPr>
              <a:t>ν</a:t>
            </a:r>
            <a:r>
              <a:rPr lang="pl-PL" sz="1100" dirty="0" smtClean="0">
                <a:latin typeface="Times New Roman"/>
                <a:cs typeface="Times New Roman"/>
              </a:rPr>
              <a:t>3</a:t>
            </a:r>
            <a:r>
              <a:rPr lang="pl-PL" sz="1800" dirty="0" smtClean="0">
                <a:latin typeface="Times New Roman"/>
                <a:cs typeface="Times New Roman"/>
              </a:rPr>
              <a:t> położenie środka ciężkości ładunku dodatniego przemieszcza się w jedną stronę, a ładunku ujemnego w stronę przeciwną, powstaje oscylujący wokół zera moment dipolowy, </a:t>
            </a:r>
            <a:r>
              <a:rPr lang="pl-PL" sz="1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drganie </a:t>
            </a:r>
            <a:r>
              <a:rPr lang="el-GR" sz="1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ν</a:t>
            </a:r>
            <a:r>
              <a:rPr lang="pl-PL" sz="1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lang="pl-PL" sz="1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jest w IR aktywne.</a:t>
            </a:r>
            <a:endParaRPr lang="pl-PL" sz="18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2" cstate="print"/>
          <a:srcRect r="25349"/>
          <a:stretch>
            <a:fillRect/>
          </a:stretch>
        </p:blipFill>
        <p:spPr bwMode="auto">
          <a:xfrm>
            <a:off x="2195736" y="3140968"/>
            <a:ext cx="4631357" cy="31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13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12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Rozważmy zasadę komplementarności na przykładzie molekuły CO</a:t>
            </a:r>
            <a:r>
              <a:rPr lang="pl-PL" sz="1800" b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</a:t>
            </a:r>
          </a:p>
          <a:p>
            <a:pPr marL="0" indent="0" algn="just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W dwukrotnie zdegenerowanym drganiu zginającym </a:t>
            </a:r>
            <a:r>
              <a:rPr lang="el-GR" sz="1800" dirty="0" smtClean="0">
                <a:latin typeface="Times New Roman"/>
                <a:cs typeface="Times New Roman"/>
              </a:rPr>
              <a:t>ν</a:t>
            </a:r>
            <a:r>
              <a:rPr lang="pl-PL" sz="1400" dirty="0" smtClean="0">
                <a:latin typeface="Times New Roman"/>
                <a:cs typeface="Times New Roman"/>
              </a:rPr>
              <a:t>2,4</a:t>
            </a:r>
            <a:r>
              <a:rPr lang="pl-PL" sz="1800" dirty="0" smtClean="0">
                <a:latin typeface="Times New Roman"/>
                <a:cs typeface="Times New Roman"/>
              </a:rPr>
              <a:t> środki ciężkości ładunków rozsuwają się periodycznie w kierunku prostopadłym do osi najwyższej symetrii i powstaje oscylujący wokół zera moment dipolowy prostopadły do osi molekuły, </a:t>
            </a:r>
            <a:r>
              <a:rPr lang="pl-PL" sz="1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drganie </a:t>
            </a:r>
            <a:r>
              <a:rPr lang="el-GR" sz="1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ν</a:t>
            </a:r>
            <a:r>
              <a:rPr lang="pl-PL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2,4</a:t>
            </a:r>
            <a:r>
              <a:rPr lang="pl-PL" sz="1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jest w IR aktywne.</a:t>
            </a:r>
            <a:endParaRPr lang="pl-PL" sz="18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2" cstate="print"/>
          <a:srcRect r="25349"/>
          <a:stretch>
            <a:fillRect/>
          </a:stretch>
        </p:blipFill>
        <p:spPr bwMode="auto">
          <a:xfrm>
            <a:off x="2195736" y="3140968"/>
            <a:ext cx="4631357" cy="31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14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6084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sz="21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Rozważmy zasadę komplementarności na przykładzie molekuły CO</a:t>
            </a:r>
            <a:r>
              <a:rPr lang="pl-PL" sz="2100" b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</a:t>
            </a:r>
          </a:p>
          <a:p>
            <a:pPr marL="0" indent="0" algn="just">
              <a:buNone/>
            </a:pP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Polaryzowalność molekuły CO</a:t>
            </a:r>
            <a:r>
              <a:rPr lang="pl-PL" sz="2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100" dirty="0" smtClean="0">
                <a:latin typeface="Times New Roman" pitchFamily="18" charset="0"/>
                <a:cs typeface="Times New Roman" pitchFamily="18" charset="0"/>
              </a:rPr>
              <a:t> zmienia się inaczej niż moment dipolowy. W drganiu </a:t>
            </a:r>
            <a:r>
              <a:rPr lang="el-GR" sz="2100" dirty="0" smtClean="0">
                <a:latin typeface="Times New Roman"/>
                <a:cs typeface="Times New Roman"/>
              </a:rPr>
              <a:t>ν</a:t>
            </a:r>
            <a:r>
              <a:rPr lang="pl-PL" sz="1900" dirty="0" smtClean="0">
                <a:latin typeface="Times New Roman"/>
                <a:cs typeface="Times New Roman"/>
              </a:rPr>
              <a:t>1</a:t>
            </a:r>
            <a:r>
              <a:rPr lang="pl-PL" sz="2100" dirty="0" smtClean="0">
                <a:latin typeface="Times New Roman"/>
                <a:cs typeface="Times New Roman"/>
              </a:rPr>
              <a:t> polaryzowalność w jednym półokresie jest mniejsza, a w drugim większa niż </a:t>
            </a:r>
            <a:br>
              <a:rPr lang="pl-PL" sz="2100" dirty="0" smtClean="0">
                <a:latin typeface="Times New Roman"/>
                <a:cs typeface="Times New Roman"/>
              </a:rPr>
            </a:br>
            <a:r>
              <a:rPr lang="pl-PL" sz="2100" dirty="0" smtClean="0">
                <a:latin typeface="Times New Roman"/>
                <a:cs typeface="Times New Roman"/>
              </a:rPr>
              <a:t>w stanie równowagi. Funkcja </a:t>
            </a:r>
            <a:r>
              <a:rPr lang="el-GR" sz="2100" dirty="0" smtClean="0">
                <a:latin typeface="Times New Roman"/>
                <a:cs typeface="Times New Roman"/>
              </a:rPr>
              <a:t>α</a:t>
            </a:r>
            <a:r>
              <a:rPr lang="pl-PL" sz="2100" dirty="0" smtClean="0">
                <a:latin typeface="Times New Roman"/>
                <a:cs typeface="Times New Roman"/>
              </a:rPr>
              <a:t>=f(q) jest wic funkcją monotoniczną i jej pochodna </a:t>
            </a:r>
            <a:br>
              <a:rPr lang="pl-PL" sz="2100" dirty="0" smtClean="0">
                <a:latin typeface="Times New Roman"/>
                <a:cs typeface="Times New Roman"/>
              </a:rPr>
            </a:br>
            <a:r>
              <a:rPr lang="pl-PL" sz="2100" dirty="0" smtClean="0">
                <a:latin typeface="Times New Roman"/>
                <a:cs typeface="Times New Roman"/>
              </a:rPr>
              <a:t>w punkcie równowagi jest </a:t>
            </a:r>
            <a:r>
              <a:rPr lang="pl-PL" sz="2100" b="1" u="sng" dirty="0" smtClean="0">
                <a:latin typeface="Times New Roman"/>
                <a:cs typeface="Times New Roman"/>
              </a:rPr>
              <a:t>różna od zera</a:t>
            </a:r>
            <a:r>
              <a:rPr lang="pl-PL" sz="2100" dirty="0" smtClean="0">
                <a:latin typeface="Times New Roman"/>
                <a:cs typeface="Times New Roman"/>
              </a:rPr>
              <a:t>. </a:t>
            </a:r>
            <a:r>
              <a:rPr lang="pl-PL" sz="2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Drganie </a:t>
            </a:r>
            <a:r>
              <a:rPr lang="el-GR" sz="2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ν</a:t>
            </a:r>
            <a:r>
              <a:rPr lang="pl-PL" sz="1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lang="pl-PL" sz="2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jest aktywne w widmie Ramana</a:t>
            </a:r>
            <a:r>
              <a:rPr lang="pl-PL" sz="2100" dirty="0" smtClean="0">
                <a:latin typeface="Times New Roman"/>
                <a:cs typeface="Times New Roman"/>
              </a:rPr>
              <a:t>. </a:t>
            </a:r>
            <a:br>
              <a:rPr lang="pl-PL" sz="2100" dirty="0" smtClean="0">
                <a:latin typeface="Times New Roman"/>
                <a:cs typeface="Times New Roman"/>
              </a:rPr>
            </a:br>
            <a:r>
              <a:rPr lang="pl-PL" sz="2100" dirty="0" smtClean="0">
                <a:latin typeface="Times New Roman"/>
                <a:cs typeface="Times New Roman"/>
              </a:rPr>
              <a:t>W przypadku pozostałych drgań: dla </a:t>
            </a:r>
            <a:r>
              <a:rPr lang="el-GR" sz="2100" dirty="0" smtClean="0">
                <a:latin typeface="Times New Roman"/>
                <a:cs typeface="Times New Roman"/>
              </a:rPr>
              <a:t>ν</a:t>
            </a:r>
            <a:r>
              <a:rPr lang="pl-PL" sz="1600" dirty="0" smtClean="0">
                <a:latin typeface="Times New Roman"/>
                <a:cs typeface="Times New Roman"/>
              </a:rPr>
              <a:t>3 </a:t>
            </a:r>
            <a:r>
              <a:rPr lang="pl-PL" sz="2100" dirty="0" smtClean="0">
                <a:latin typeface="Times New Roman"/>
                <a:cs typeface="Times New Roman"/>
              </a:rPr>
              <a:t>polaryzowalność w obu półokresach jest mniejsza, a dla </a:t>
            </a:r>
            <a:r>
              <a:rPr lang="el-GR" sz="2100" dirty="0" smtClean="0">
                <a:latin typeface="Times New Roman"/>
                <a:cs typeface="Times New Roman"/>
              </a:rPr>
              <a:t>ν</a:t>
            </a:r>
            <a:r>
              <a:rPr lang="pl-PL" sz="1600" dirty="0" smtClean="0">
                <a:latin typeface="Times New Roman"/>
                <a:cs typeface="Times New Roman"/>
              </a:rPr>
              <a:t>2,4</a:t>
            </a:r>
            <a:r>
              <a:rPr lang="pl-PL" sz="2100" dirty="0" smtClean="0">
                <a:latin typeface="Times New Roman"/>
                <a:cs typeface="Times New Roman"/>
              </a:rPr>
              <a:t> większa niż w stanie równowagi. </a:t>
            </a:r>
            <a:r>
              <a:rPr lang="pl-PL" sz="2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Drgania </a:t>
            </a:r>
            <a:r>
              <a:rPr lang="el-GR" sz="2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ν</a:t>
            </a:r>
            <a:r>
              <a:rPr lang="pl-PL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lang="pl-PL" sz="2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oraz </a:t>
            </a:r>
            <a:r>
              <a:rPr lang="el-GR" sz="2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ν</a:t>
            </a:r>
            <a:r>
              <a:rPr lang="pl-PL" sz="1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2,4</a:t>
            </a:r>
            <a:r>
              <a:rPr lang="pl-PL" sz="2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są </a:t>
            </a:r>
            <a:br>
              <a:rPr lang="pl-PL" sz="210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pl-PL" sz="2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w widmie Ramana nieaktywne.</a:t>
            </a:r>
            <a:endParaRPr lang="pl-PL" sz="21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 r="25349"/>
          <a:stretch>
            <a:fillRect/>
          </a:stretch>
        </p:blipFill>
        <p:spPr bwMode="auto">
          <a:xfrm>
            <a:off x="4693171" y="3985869"/>
            <a:ext cx="3911277" cy="253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12549"/>
            <a:ext cx="2679147" cy="2970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15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16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3" y="177281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Kiedy przejście ramanowskie jest zabronione?</a:t>
            </a:r>
          </a:p>
          <a:p>
            <a:pPr marL="342900" indent="-342900"/>
            <a:r>
              <a:rPr lang="pl-PL" dirty="0" smtClean="0"/>
              <a:t>a) Polaryzowalność nie jest funkcją współrzędnej normalnej drgania (wiązania jonowe, </a:t>
            </a:r>
          </a:p>
          <a:p>
            <a:pPr marL="342900" indent="-342900"/>
            <a:r>
              <a:rPr lang="pl-PL" b="1" dirty="0" err="1" smtClean="0">
                <a:solidFill>
                  <a:srgbClr val="FF0000"/>
                </a:solidFill>
              </a:rPr>
              <a:t>NaCl</a:t>
            </a:r>
            <a:r>
              <a:rPr lang="pl-PL" b="1" dirty="0" smtClean="0">
                <a:solidFill>
                  <a:srgbClr val="FF0000"/>
                </a:solidFill>
              </a:rPr>
              <a:t>, </a:t>
            </a:r>
            <a:r>
              <a:rPr lang="pl-PL" b="1" dirty="0" err="1" smtClean="0">
                <a:solidFill>
                  <a:srgbClr val="FF0000"/>
                </a:solidFill>
              </a:rPr>
              <a:t>KCl</a:t>
            </a:r>
            <a:r>
              <a:rPr lang="pl-PL" dirty="0" smtClean="0"/>
              <a:t>) </a:t>
            </a:r>
          </a:p>
          <a:p>
            <a:pPr algn="ctr"/>
            <a:r>
              <a:rPr lang="pl-PL" dirty="0" smtClean="0">
                <a:solidFill>
                  <a:srgbClr val="00B050"/>
                </a:solidFill>
              </a:rPr>
              <a:t>spektroskopowe kryterium polarności wiązania: jeżeli intensywności pasma w IR rośnie, a w widmie Ramana maleje, to odpowiednie wiązanie w molekule staje się bardziej spolaryzowane</a:t>
            </a:r>
          </a:p>
          <a:p>
            <a:pPr marL="342900" indent="-342900"/>
            <a:r>
              <a:rPr lang="pl-PL" dirty="0" smtClean="0"/>
              <a:t>b) Polaryzowalność w trakcie drgania zmienia się tak, że w stanie równowagi pochodna </a:t>
            </a:r>
          </a:p>
          <a:p>
            <a:pPr marL="342900" indent="-342900"/>
            <a:r>
              <a:rPr lang="pl-PL" dirty="0" smtClean="0"/>
              <a:t>polaryzowalności po współrzędnej normalnej drgania ma ekstremum 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55576" y="4293096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Literatura:</a:t>
            </a:r>
          </a:p>
          <a:p>
            <a:r>
              <a:rPr lang="pl-PL" dirty="0" smtClean="0"/>
              <a:t>Z. Kęcki, Podstawy spektroskopii molekularnej, PWN 1998.</a:t>
            </a:r>
          </a:p>
          <a:p>
            <a:r>
              <a:rPr lang="pl-PL" dirty="0" smtClean="0"/>
              <a:t>J. </a:t>
            </a:r>
            <a:r>
              <a:rPr lang="pl-PL" dirty="0" err="1" smtClean="0"/>
              <a:t>Sadlej</a:t>
            </a:r>
            <a:r>
              <a:rPr lang="pl-PL" dirty="0" smtClean="0"/>
              <a:t>, Spektroskopia molekularna, Wydawnictwa Naukowo-Techniczne Warszawa, 2002.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17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Promieniowanie o długości fali 2-50 </a:t>
            </a:r>
            <a:r>
              <a:rPr lang="el-GR" sz="1900" dirty="0" smtClean="0">
                <a:latin typeface="Times New Roman"/>
                <a:cs typeface="Times New Roman"/>
              </a:rPr>
              <a:t>μ</a:t>
            </a:r>
            <a:r>
              <a:rPr lang="pl-PL" sz="1900" dirty="0" smtClean="0">
                <a:latin typeface="Times New Roman"/>
                <a:cs typeface="Times New Roman"/>
              </a:rPr>
              <a:t>m nazywamy promieniowaniem podczerwonym. Absorpcja lub emisja promieniowania z tego zakresu  jest selektywna i stanowi przedmiot badań spektroskopii oscylacyjnej. Szczególnie użyteczną jest spektroskopia absorpcyjna w podczerwieni, obserwacja widm emisyjnych w IR jest trudniejsza i znacznie rzadziej stosowana. </a:t>
            </a:r>
          </a:p>
          <a:p>
            <a:pPr marL="0" indent="0" algn="just">
              <a:buNone/>
            </a:pPr>
            <a:endParaRPr lang="pl-PL" sz="18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Za odkrywcę promieniowania IR uważa się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Sir Frederick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William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Herschel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’a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który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w 1800 r. stwierdził, że istnieje promieniowanie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poza obszarem widzialnym 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To „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promieniowanie cieplne”  nazwano później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promieniowaniem podczerwony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(prefix 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infra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oznacza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pl-PL" sz="1900" i="1" dirty="0" smtClean="0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pl-PL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Eksperyment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Herschel‘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a był ważny nie tylko dlatego,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że doprowadził do odkrycia promieniowania IR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1900" dirty="0" smtClean="0">
                <a:latin typeface="Times New Roman" pitchFamily="18" charset="0"/>
                <a:cs typeface="Times New Roman" pitchFamily="18" charset="0"/>
              </a:rPr>
              <a:t>ale również dlatego, że po raz pierwszy zauważono istnienie formy światła niewidzialnego dla ludzkiego oka.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ersch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924944"/>
            <a:ext cx="1876853" cy="2384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2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>
                <a:latin typeface="Calibri" pitchFamily="34" charset="0"/>
                <a:cs typeface="Calibri" pitchFamily="34" charset="0"/>
              </a:rPr>
              <a:t>Spektroskopia IR i spektroskopia </a:t>
            </a:r>
            <a:r>
              <a:rPr lang="pl-PL" sz="2400" b="1" dirty="0" err="1" smtClean="0">
                <a:latin typeface="Calibri" pitchFamily="34" charset="0"/>
                <a:cs typeface="Calibri" pitchFamily="34" charset="0"/>
              </a:rPr>
              <a:t>Ramana</a:t>
            </a:r>
            <a:r>
              <a:rPr lang="pl-PL" sz="2400" b="1" dirty="0" smtClean="0">
                <a:latin typeface="Calibri" pitchFamily="34" charset="0"/>
                <a:cs typeface="Calibri" pitchFamily="34" charset="0"/>
              </a:rPr>
              <a:t> dostarczają informacji o wibracjach cząsteczek</a:t>
            </a:r>
          </a:p>
          <a:p>
            <a:r>
              <a:rPr lang="pl-PL" sz="2400" b="1" dirty="0" smtClean="0">
                <a:latin typeface="Calibri" pitchFamily="34" charset="0"/>
                <a:cs typeface="Calibri" pitchFamily="34" charset="0"/>
              </a:rPr>
              <a:t>Spektroskopia IR jest spektroskopią absorpcyjną.</a:t>
            </a:r>
          </a:p>
          <a:p>
            <a:r>
              <a:rPr lang="pl-PL" sz="2400" b="1" dirty="0" smtClean="0">
                <a:latin typeface="Calibri" pitchFamily="34" charset="0"/>
                <a:cs typeface="Calibri" pitchFamily="34" charset="0"/>
              </a:rPr>
              <a:t>Spektroskopia </a:t>
            </a:r>
            <a:r>
              <a:rPr lang="pl-PL" sz="2400" b="1" dirty="0" err="1" smtClean="0">
                <a:latin typeface="Calibri" pitchFamily="34" charset="0"/>
                <a:cs typeface="Calibri" pitchFamily="34" charset="0"/>
              </a:rPr>
              <a:t>Ramana</a:t>
            </a:r>
            <a:r>
              <a:rPr lang="pl-PL" sz="2400" b="1" dirty="0" smtClean="0">
                <a:latin typeface="Calibri" pitchFamily="34" charset="0"/>
                <a:cs typeface="Calibri" pitchFamily="34" charset="0"/>
              </a:rPr>
              <a:t> jest spektroskopią, w której wykorzystuje się zjawisko rozpraszania światła.</a:t>
            </a:r>
          </a:p>
          <a:p>
            <a:endParaRPr lang="pl-PL" sz="24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pl-PL" sz="2400" b="1" dirty="0" smtClean="0">
                <a:latin typeface="Calibri" pitchFamily="34" charset="0"/>
                <a:cs typeface="Calibri" pitchFamily="34" charset="0"/>
              </a:rPr>
              <a:t>Aby cząsteczki zaabsorbowały promieniowanie IR  musi być spełnionych kilka warunków, warunki te noszą nazwę </a:t>
            </a:r>
            <a:r>
              <a:rPr lang="pl-PL" sz="24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reguł wyboru</a:t>
            </a:r>
            <a:r>
              <a:rPr lang="pl-PL" sz="240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>
              <a:buNone/>
            </a:pPr>
            <a:endParaRPr lang="pl-PL" sz="2400" b="1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pl-PL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683568" y="3789040"/>
            <a:ext cx="8064896" cy="2636912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3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4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23528" y="1556793"/>
            <a:ext cx="856895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Reguły wyboru dla przejść w spektroskopii IR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Fotony promieniowania muszą mieć energię równą różnicy energii wibracyjnych poziomów energetycznych: </a:t>
            </a:r>
          </a:p>
          <a:p>
            <a:pPr lvl="0" algn="ctr">
              <a:buClr>
                <a:srgbClr val="7030A0"/>
              </a:buClr>
              <a:buSzPct val="100000"/>
            </a:pP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  </a:t>
            </a:r>
          </a:p>
          <a:p>
            <a:pPr lvl="0">
              <a:buClr>
                <a:srgbClr val="7030A0"/>
              </a:buClr>
              <a:buSzPct val="100000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Przejście zachodzi tylko wtedy, gdy kwantowa liczba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oscylacji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zmienia się o 1,2,3...</a:t>
            </a:r>
          </a:p>
          <a:p>
            <a:pPr lvl="0" algn="ctr">
              <a:buClr>
                <a:srgbClr val="7030A0"/>
              </a:buClr>
              <a:buSzPct val="100000"/>
            </a:pPr>
            <a:r>
              <a:rPr lang="el-G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Δν</a:t>
            </a:r>
            <a:r>
              <a:rPr lang="pl-PL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=+1    </a:t>
            </a:r>
            <a:r>
              <a:rPr lang="pl-PL" sz="1900" b="1" dirty="0" smtClean="0">
                <a:latin typeface="Times New Roman" pitchFamily="18" charset="0"/>
                <a:cs typeface="Times New Roman" pitchFamily="18" charset="0"/>
              </a:rPr>
              <a:t>oscylator harmoniczny</a:t>
            </a:r>
          </a:p>
          <a:p>
            <a:pPr lvl="0" algn="ctr">
              <a:buClr>
                <a:srgbClr val="7030A0"/>
              </a:buClr>
              <a:buSzPct val="100000"/>
            </a:pPr>
            <a:r>
              <a:rPr lang="el-G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Δν</a:t>
            </a:r>
            <a:r>
              <a:rPr lang="pl-PL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=+1, +2, +3,…, </a:t>
            </a:r>
            <a:r>
              <a:rPr lang="pl-PL" sz="1900" b="1" dirty="0" smtClean="0">
                <a:latin typeface="Times New Roman" pitchFamily="18" charset="0"/>
                <a:cs typeface="Times New Roman" pitchFamily="18" charset="0"/>
              </a:rPr>
              <a:t>oscylator </a:t>
            </a:r>
            <a:r>
              <a:rPr lang="pl-PL" sz="1900" b="1" dirty="0" err="1" smtClean="0">
                <a:latin typeface="Times New Roman" pitchFamily="18" charset="0"/>
                <a:cs typeface="Times New Roman" pitchFamily="18" charset="0"/>
              </a:rPr>
              <a:t>anharmoniczny</a:t>
            </a:r>
            <a:endParaRPr lang="pl-PL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7030A0"/>
              </a:buClr>
              <a:buSzPct val="100000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3.W trakcie drgania musi nastąpić zmiana momentu dipolowego cząsteczki </a:t>
            </a:r>
          </a:p>
          <a:p>
            <a:pPr lvl="0">
              <a:buClr>
                <a:srgbClr val="7030A0"/>
              </a:buClr>
              <a:buSzPct val="100000"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7030A0"/>
              </a:buClr>
              <a:buSzPct val="100000"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7030A0"/>
              </a:buClr>
              <a:buSzPct val="100000"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Clr>
                <a:srgbClr val="7030A0"/>
              </a:buClr>
              <a:buSzPct val="100000"/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789040"/>
            <a:ext cx="1122716" cy="830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rostokąt 9"/>
          <p:cNvSpPr/>
          <p:nvPr/>
        </p:nvSpPr>
        <p:spPr>
          <a:xfrm>
            <a:off x="-4692" y="4869160"/>
            <a:ext cx="91486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latin typeface="Times New Roman" pitchFamily="18" charset="0"/>
                <a:cs typeface="Times New Roman" pitchFamily="18" charset="0"/>
              </a:rPr>
              <a:t>Ponad to prawdopodobieństwo pojawienia się tonów podstawowych jest zarówno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molekułach dwu- jak i wieloatomowych proporcjonalne do kwadratu pochodnej momentu dipolowego względem współrzędnej normalnej drgania, a integralny współczynnik absorpcji jest tym większy im bardziej moment dipolowy zmienia się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trakcie drgania.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2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przypadku spektroskopii Ramana reguły wyboru są zaś następujące:</a:t>
            </a:r>
          </a:p>
          <a:p>
            <a:pPr marL="342900" lvl="0" indent="-342900">
              <a:buClr>
                <a:srgbClr val="7030A0"/>
              </a:buClr>
              <a:buSzPct val="100000"/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1. Różnica energia fotonu padającego i rozproszonego pasuje do różnicy poziomów oscylacyjnych: </a:t>
            </a:r>
          </a:p>
          <a:p>
            <a:pPr marL="0" lvl="0" indent="0">
              <a:buClr>
                <a:srgbClr val="7030A0"/>
              </a:buClr>
              <a:buSzPct val="100000"/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pl-PL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-h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pl-PL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   </a:t>
            </a:r>
          </a:p>
          <a:p>
            <a:pPr marL="342900" lvl="0" indent="-342900">
              <a:buClr>
                <a:srgbClr val="7030A0"/>
              </a:buClr>
              <a:buSzPct val="100000"/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2. Przejście musi nastąpić tak by kwantowa liczba oscylacji zmieniała się o 1 (dla oscylatora harmonicznego) </a:t>
            </a:r>
          </a:p>
          <a:p>
            <a:pPr marL="0" lvl="0" indent="0">
              <a:buClr>
                <a:srgbClr val="7030A0"/>
              </a:buClr>
              <a:buSzPct val="100000"/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czyli 	</a:t>
            </a:r>
            <a:r>
              <a:rPr lang="el-GR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Δν</a:t>
            </a:r>
            <a:r>
              <a:rPr lang="pl-PL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=+1</a:t>
            </a:r>
            <a:r>
              <a:rPr lang="pl-PL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1900" b="1" dirty="0" smtClean="0">
                <a:latin typeface="Times New Roman" pitchFamily="18" charset="0"/>
                <a:cs typeface="Times New Roman" pitchFamily="18" charset="0"/>
              </a:rPr>
              <a:t>oscylator harmoniczny</a:t>
            </a:r>
          </a:p>
          <a:p>
            <a:pPr marL="594360" lvl="2" indent="0">
              <a:buClr>
                <a:srgbClr val="7030A0"/>
              </a:buClr>
              <a:buSzPct val="100000"/>
              <a:buNone/>
            </a:pPr>
            <a:r>
              <a:rPr lang="pl-PL" sz="12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Δν</a:t>
            </a:r>
            <a:r>
              <a:rPr lang="pl-PL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=+1, +2, +3,…, </a:t>
            </a:r>
            <a:r>
              <a:rPr lang="pl-PL" sz="1900" b="1" dirty="0" smtClean="0">
                <a:latin typeface="Times New Roman" pitchFamily="18" charset="0"/>
                <a:cs typeface="Times New Roman" pitchFamily="18" charset="0"/>
              </a:rPr>
              <a:t>oscylator </a:t>
            </a:r>
            <a:r>
              <a:rPr lang="pl-PL" sz="1900" b="1" dirty="0" err="1" smtClean="0">
                <a:latin typeface="Times New Roman" pitchFamily="18" charset="0"/>
                <a:cs typeface="Times New Roman" pitchFamily="18" charset="0"/>
              </a:rPr>
              <a:t>anharmoniczny</a:t>
            </a:r>
            <a:endParaRPr lang="pl-PL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Clr>
                <a:srgbClr val="7030A0"/>
              </a:buClr>
              <a:buSzPct val="100000"/>
              <a:buNone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W trakcie drgania musi nastąpić zmiana polaryzowalności cząsteczki </a:t>
            </a:r>
          </a:p>
          <a:p>
            <a:pPr marL="342900" lvl="0" indent="-342900">
              <a:buClr>
                <a:srgbClr val="7030A0"/>
              </a:buClr>
              <a:buSzPct val="100000"/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Clr>
                <a:srgbClr val="7030A0"/>
              </a:buClr>
              <a:buSzPct val="100000"/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Clr>
                <a:srgbClr val="7030A0"/>
              </a:buClr>
              <a:buSzPct val="100000"/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Mechanizm rozpraszania ramanowskiego można wytłumaczyć w oparciu o teorię polaryzowalności </a:t>
            </a:r>
            <a:r>
              <a:rPr lang="pl-PL" sz="1800" dirty="0" err="1" smtClean="0">
                <a:latin typeface="Times New Roman" pitchFamily="18" charset="0"/>
                <a:cs typeface="Times New Roman" pitchFamily="18" charset="0"/>
              </a:rPr>
              <a:t>Placzka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algn="just">
              <a:buClr>
                <a:srgbClr val="7030A0"/>
              </a:buClr>
              <a:buSzPct val="100000"/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Cząsteczka jest zbiorem ładunków elektrycznych dodatnich i ujemnych. Nośnikami dodatnich są  atomowy, ujemnych zaś elektrony walencyjne. Składowa elektryczna promieniowania elektromagnetycznego musi więc z nimi oddziaływać, przez co indukuje w cząsteczce moment dipolowy wyrażony wzorem:                                                                                                               </a:t>
            </a:r>
          </a:p>
          <a:p>
            <a:pPr marL="0" lvl="0" indent="0">
              <a:buClr>
                <a:srgbClr val="7030A0"/>
              </a:buClr>
              <a:buSzPct val="100000"/>
              <a:buNone/>
            </a:pPr>
            <a:r>
              <a:rPr lang="pl-PL" sz="1800" dirty="0" smtClean="0"/>
              <a:t>                                                                                               (1)</a:t>
            </a:r>
          </a:p>
          <a:p>
            <a:pPr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3861048"/>
            <a:ext cx="747775" cy="648072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4179" y="5733256"/>
            <a:ext cx="1143000" cy="90487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73038" y="1971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5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Natężenie składowej elektrycznej promieniowania zmienia się periodycznie w funkcji czasu zgodnie ze wzorem: 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(2) </a:t>
            </a:r>
          </a:p>
          <a:p>
            <a:pPr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więc</a:t>
            </a:r>
          </a:p>
          <a:p>
            <a:pPr>
              <a:buNone/>
            </a:pPr>
            <a:endParaRPr lang="pl-PL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(3)</a:t>
            </a:r>
          </a:p>
          <a:p>
            <a:pPr marL="0" indent="0" algn="just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przyjmijmy, że polaryzowalność, czyli potencjalna zdolność przemieszczania się elektronów względem jąder w polu elektrycznym, zależy od odległości miedzy jądrami atomów cząsteczki w danej chwili i jest funkcją współrzędnej normalnej drgania q, która opisuje przemieszczanie się wszystkich jąder atomów cząsteczki </a:t>
            </a:r>
            <a:br>
              <a:rPr lang="pl-PL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w czasie drgania wokół ich położenia równowagi. Biorąc pod uwagę dwuatomową cząsteczkę o jednej współrzędnej normalnej i zakładając, że wychylenia z położenia równowagi są bliskie zeru, rozwińmy polaryzowalność w szereg </a:t>
            </a:r>
            <a:r>
              <a:rPr lang="pl-PL" sz="2600" dirty="0" err="1" smtClean="0">
                <a:latin typeface="Times New Roman" pitchFamily="18" charset="0"/>
                <a:cs typeface="Times New Roman" pitchFamily="18" charset="0"/>
              </a:rPr>
              <a:t>MacLaurina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, otrzymujemy następujące wyrażenie: </a:t>
            </a:r>
          </a:p>
          <a:p>
            <a:pPr algn="just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</a:p>
          <a:p>
            <a:pPr algn="just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(4)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1772816"/>
            <a:ext cx="1885950" cy="904875"/>
          </a:xfrm>
          <a:prstGeom prst="rect">
            <a:avLst/>
          </a:prstGeom>
          <a:noFill/>
        </p:spPr>
      </p:pic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5013176"/>
            <a:ext cx="5067300" cy="1304925"/>
          </a:xfrm>
          <a:prstGeom prst="rect">
            <a:avLst/>
          </a:prstGeom>
          <a:noFill/>
        </p:spPr>
      </p:pic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199958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97771" y="2677691"/>
            <a:ext cx="2362200" cy="904875"/>
          </a:xfrm>
          <a:prstGeom prst="rect">
            <a:avLst/>
          </a:prstGeom>
          <a:noFill/>
        </p:spPr>
      </p:pic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173038" y="1971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6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w przybliżeniu harmonicznym: </a:t>
            </a:r>
          </a:p>
          <a:p>
            <a:pPr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(4)</a:t>
            </a:r>
          </a:p>
          <a:p>
            <a:pPr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bowiem współrzędna normalna zmienia się periodycznie w czasie zgodnie ze wzorem: </a:t>
            </a:r>
          </a:p>
          <a:p>
            <a:pPr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(5) </a:t>
            </a:r>
          </a:p>
          <a:p>
            <a:pPr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gdzie: </a:t>
            </a:r>
            <a:r>
              <a:rPr lang="el-GR" sz="1800" dirty="0" smtClean="0">
                <a:latin typeface="Times New Roman"/>
                <a:cs typeface="Times New Roman"/>
              </a:rPr>
              <a:t>ν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-częstość drgania normalnego </a:t>
            </a:r>
          </a:p>
          <a:p>
            <a:pPr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    Q -amplituda drgania </a:t>
            </a:r>
          </a:p>
          <a:p>
            <a:pPr marL="0" indent="0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Ostatecznie wyrażenie opisujące moment dipolowy indukowany w cząsteczce wykonującej drganie własne o częstości , na którą działa fala elektromagnetyczna o częstości </a:t>
            </a:r>
            <a:r>
              <a:rPr lang="el-GR" sz="1800" dirty="0" smtClean="0">
                <a:latin typeface="Times New Roman"/>
                <a:cs typeface="Times New Roman"/>
              </a:rPr>
              <a:t>ν</a:t>
            </a:r>
            <a:r>
              <a:rPr lang="pl-PL" sz="1800" dirty="0" smtClean="0">
                <a:latin typeface="Times New Roman"/>
                <a:cs typeface="Times New Roman"/>
              </a:rPr>
              <a:t> przyjmuje postać:</a:t>
            </a: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61524" y="1196752"/>
            <a:ext cx="3038475" cy="1209675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73038" y="2276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2060848"/>
            <a:ext cx="1647825" cy="904875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3038" y="1971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293096"/>
            <a:ext cx="8378418" cy="1368152"/>
          </a:xfrm>
          <a:prstGeom prst="rect">
            <a:avLst/>
          </a:prstGeom>
          <a:noFill/>
        </p:spPr>
      </p:pic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73038" y="2143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7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W powyższym wzorze tkwi wytłumaczenie zjawiska Ramana. Składowa elektryczna promieniowania elektromagnetycznego oddziałuje z cząsteczką i indukuje w niej moment dipolowy. Drgający indukowany moment dipolowy staje się źródłem promieniowania o trzech częstościach: </a:t>
            </a:r>
          </a:p>
          <a:p>
            <a:pPr algn="just">
              <a:buNone/>
            </a:pP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l-GR" sz="7200" dirty="0" smtClean="0">
                <a:latin typeface="Times New Roman"/>
                <a:cs typeface="Times New Roman"/>
              </a:rPr>
              <a:t>ν</a:t>
            </a:r>
            <a:r>
              <a:rPr lang="pl-PL" sz="7200" baseline="-25000" dirty="0" smtClean="0">
                <a:latin typeface="Times New Roman"/>
                <a:cs typeface="Times New Roman"/>
              </a:rPr>
              <a:t>0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-częstość maksimum pasma rozpraszania Rayleigha </a:t>
            </a:r>
          </a:p>
          <a:p>
            <a:pPr algn="just">
              <a:buNone/>
            </a:pP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l-GR" sz="7200" dirty="0" smtClean="0">
                <a:latin typeface="Times New Roman"/>
                <a:cs typeface="Times New Roman"/>
              </a:rPr>
              <a:t>ν</a:t>
            </a:r>
            <a:r>
              <a:rPr lang="pl-PL" sz="7200" baseline="-25000" dirty="0" smtClean="0">
                <a:latin typeface="Times New Roman"/>
                <a:cs typeface="Times New Roman"/>
              </a:rPr>
              <a:t>0</a:t>
            </a:r>
            <a:r>
              <a:rPr lang="pl-PL" sz="7200" dirty="0" smtClean="0">
                <a:latin typeface="Times New Roman"/>
                <a:cs typeface="Times New Roman"/>
              </a:rPr>
              <a:t>-</a:t>
            </a:r>
            <a:r>
              <a:rPr lang="el-GR" sz="7200" dirty="0" smtClean="0">
                <a:latin typeface="Times New Roman"/>
                <a:cs typeface="Times New Roman"/>
              </a:rPr>
              <a:t>ν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- częstość maksimum pasma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stokesowskiego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 rozpraszania Ramana </a:t>
            </a:r>
          </a:p>
          <a:p>
            <a:pPr algn="just">
              <a:buNone/>
            </a:pP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l-GR" sz="7200" dirty="0" smtClean="0">
                <a:latin typeface="Times New Roman"/>
                <a:cs typeface="Times New Roman"/>
              </a:rPr>
              <a:t>ν</a:t>
            </a:r>
            <a:r>
              <a:rPr lang="pl-PL" sz="7200" baseline="-25000" dirty="0" smtClean="0">
                <a:latin typeface="Times New Roman"/>
                <a:cs typeface="Times New Roman"/>
              </a:rPr>
              <a:t>0</a:t>
            </a:r>
            <a:r>
              <a:rPr lang="pl-PL" sz="7200" dirty="0" smtClean="0">
                <a:latin typeface="Times New Roman"/>
                <a:cs typeface="Times New Roman"/>
              </a:rPr>
              <a:t>+</a:t>
            </a:r>
            <a:r>
              <a:rPr lang="el-GR" sz="7200" dirty="0" smtClean="0">
                <a:latin typeface="Times New Roman"/>
                <a:cs typeface="Times New Roman"/>
              </a:rPr>
              <a:t>ν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 - częstość maksimum pasma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antystokesowskiego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 rozpraszania Ramana </a:t>
            </a:r>
          </a:p>
          <a:p>
            <a:pPr algn="just">
              <a:buNone/>
            </a:pPr>
            <a:endParaRPr lang="pl-PL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W sposób opisowy można, więc powiedzieć, że gdy częstość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pl-PL" sz="7200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l-PL" sz="7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promieniowania padającego i rozproszonego są jednakowe - mówimy o zjawisku rozpraszania Rayleigha. Gdy foton pada na cząsteczkę, która znajduje się w podstawowym stanie elektronowym i podstawowym stanie wibracyjnym, a w wyniku rozproszenia światła cząsteczka powraca na wzbudzony poziom wibracyjny, to częstość fotonu wyemitowanego w wyniku rozproszenia wynosi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pl-PL" sz="7200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l-PL" sz="7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pl-PL" sz="7200" baseline="-25000" dirty="0" err="1" smtClean="0">
                <a:latin typeface="Times New Roman" pitchFamily="18" charset="0"/>
                <a:cs typeface="Times New Roman" pitchFamily="18" charset="0"/>
              </a:rPr>
              <a:t>vib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, gdzie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pl-PL" sz="7200" baseline="-25000" dirty="0" err="1" smtClean="0">
                <a:latin typeface="Times New Roman" pitchFamily="18" charset="0"/>
                <a:cs typeface="Times New Roman" pitchFamily="18" charset="0"/>
              </a:rPr>
              <a:t>vib</a:t>
            </a:r>
            <a:r>
              <a:rPr lang="pl-PL" sz="7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jest częstością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modu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 wibracyjnego. Takie rozpraszanie nosi nazwę rozpraszania Ramana, a widmo odpowiadające częstościom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pl-PL" sz="7200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l-PL" sz="7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pl-PL" sz="7200" baseline="-25000" dirty="0" err="1" smtClean="0">
                <a:latin typeface="Times New Roman" pitchFamily="18" charset="0"/>
                <a:cs typeface="Times New Roman" pitchFamily="18" charset="0"/>
              </a:rPr>
              <a:t>vib</a:t>
            </a:r>
            <a:r>
              <a:rPr lang="pl-PL" sz="7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– składową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stoksowską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. Odwrotnie, gdy foton </a:t>
            </a:r>
            <a:br>
              <a:rPr lang="pl-PL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o częstości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pl-PL" sz="7200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l-PL" sz="7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oddziałuje z cząsteczką, która pierwotnie znajduje się we wzbudzonym stanie wibracyjnym, a po rozproszeniu fotonu powraca ona do podstawowego poziomu wibracyjnego, to częstość fotonu rozproszonego wynosi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pl-PL" sz="7200" baseline="-25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+ω</a:t>
            </a:r>
            <a:r>
              <a:rPr lang="pl-PL" sz="7200" baseline="-25000" dirty="0" err="1" smtClean="0">
                <a:latin typeface="Times New Roman" pitchFamily="18" charset="0"/>
                <a:cs typeface="Times New Roman" pitchFamily="18" charset="0"/>
              </a:rPr>
              <a:t>vib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. Mówimy wtedy o składowej </a:t>
            </a:r>
            <a:r>
              <a:rPr lang="pl-PL" sz="7200" dirty="0" err="1" smtClean="0">
                <a:latin typeface="Times New Roman" pitchFamily="18" charset="0"/>
                <a:cs typeface="Times New Roman" pitchFamily="18" charset="0"/>
              </a:rPr>
              <a:t>antystokesowskiej</a:t>
            </a:r>
            <a:r>
              <a:rPr lang="pl-PL" sz="7200" dirty="0" smtClean="0">
                <a:latin typeface="Times New Roman" pitchFamily="18" charset="0"/>
                <a:cs typeface="Times New Roman" pitchFamily="18" charset="0"/>
              </a:rPr>
              <a:t> rozpraszania Ramana. </a:t>
            </a:r>
          </a:p>
          <a:p>
            <a:r>
              <a:rPr lang="pl-PL" dirty="0" smtClean="0"/>
              <a:t/>
            </a:r>
            <a:br>
              <a:rPr lang="pl-PL" dirty="0" smtClean="0"/>
            </a:br>
            <a:endParaRPr lang="pl-PL" b="1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8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Omówione zjawiska rozpraszania zilustrowano na rysunku poniżej. Zazwyczaj mierzymy składową </a:t>
            </a:r>
            <a:r>
              <a:rPr lang="pl-PL" sz="1800" dirty="0" err="1" smtClean="0">
                <a:latin typeface="Times New Roman" pitchFamily="18" charset="0"/>
                <a:cs typeface="Times New Roman" pitchFamily="18" charset="0"/>
              </a:rPr>
              <a:t>stokesowską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, bo ma ona większe natężenie niż składowa </a:t>
            </a:r>
            <a:r>
              <a:rPr lang="pl-PL" sz="1800" dirty="0" err="1" smtClean="0">
                <a:latin typeface="Times New Roman" pitchFamily="18" charset="0"/>
                <a:cs typeface="Times New Roman" pitchFamily="18" charset="0"/>
              </a:rPr>
              <a:t>antystokesowska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. Sygnał Ramana jest 3-4 rzędy słabszy od rozpraszania Rayleigha. </a:t>
            </a:r>
          </a:p>
        </p:txBody>
      </p:sp>
      <p:sp>
        <p:nvSpPr>
          <p:cNvPr id="26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pl-PL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Spektroskopia IR i spektroskopia Ramana jako metody komplementarne</a:t>
            </a:r>
            <a:endParaRPr lang="pl-PL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36912"/>
            <a:ext cx="8640960" cy="3977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pole tekstowe 23"/>
          <p:cNvSpPr txBox="1"/>
          <p:nvPr/>
        </p:nvSpPr>
        <p:spPr>
          <a:xfrm>
            <a:off x="6876256" y="2996952"/>
            <a:ext cx="202170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dirty="0" smtClean="0"/>
              <a:t>Poziomy </a:t>
            </a:r>
          </a:p>
          <a:p>
            <a:pPr algn="ctr"/>
            <a:r>
              <a:rPr lang="pl-PL" sz="1400" dirty="0" smtClean="0"/>
              <a:t>wibracyjne wzbudzonego</a:t>
            </a:r>
          </a:p>
          <a:p>
            <a:pPr algn="ctr"/>
            <a:r>
              <a:rPr lang="pl-PL" sz="1400" dirty="0" smtClean="0"/>
              <a:t>poziomu elektronowego</a:t>
            </a:r>
            <a:endParaRPr lang="pl-PL" sz="1400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6875007" y="4725144"/>
            <a:ext cx="216148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dirty="0" smtClean="0"/>
              <a:t>Poziomy </a:t>
            </a:r>
          </a:p>
          <a:p>
            <a:pPr algn="ctr"/>
            <a:r>
              <a:rPr lang="pl-PL" sz="1400" dirty="0" smtClean="0"/>
              <a:t>wibracyjne podstawowego </a:t>
            </a:r>
          </a:p>
          <a:p>
            <a:pPr algn="ctr"/>
            <a:r>
              <a:rPr lang="pl-PL" sz="1400" dirty="0" smtClean="0"/>
              <a:t>poziomu elektronowego</a:t>
            </a:r>
            <a:endParaRPr lang="pl-PL" sz="1400" dirty="0"/>
          </a:p>
        </p:txBody>
      </p:sp>
      <p:sp>
        <p:nvSpPr>
          <p:cNvPr id="25" name="pole tekstowe 24"/>
          <p:cNvSpPr txBox="1"/>
          <p:nvPr/>
        </p:nvSpPr>
        <p:spPr>
          <a:xfrm>
            <a:off x="7218555" y="4005064"/>
            <a:ext cx="1385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400" dirty="0" smtClean="0"/>
              <a:t>Poziom wirtualny</a:t>
            </a:r>
            <a:endParaRPr lang="pl-PL" sz="1400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0C94032-CD4C-4C25-B0C2-CEC720522D92}" type="slidenum">
              <a:rPr kumimoji="0" lang="en-US" smtClean="0"/>
              <a:pPr/>
              <a:t>9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300</TotalTime>
  <Words>1139</Words>
  <Application>Microsoft Office PowerPoint</Application>
  <PresentationFormat>Pokaz na ekranie (4:3)</PresentationFormat>
  <Paragraphs>133</Paragraphs>
  <Slides>17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Default Theme</vt:lpstr>
      <vt:lpstr>Spektroskopia IR 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  <vt:lpstr>Spektroskopia IR i spektroskopia Ramana jako metody komplementarne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Spektroskopia IR i spektroskopia ramana jako techniki komplementarne-zakaz alternaywny</dc:title>
  <dc:creator>beata</dc:creator>
  <cp:lastModifiedBy>Jakub Surmacki</cp:lastModifiedBy>
  <cp:revision>61</cp:revision>
  <dcterms:created xsi:type="dcterms:W3CDTF">2011-07-04T18:25:06Z</dcterms:created>
  <dcterms:modified xsi:type="dcterms:W3CDTF">2014-06-11T07:15:01Z</dcterms:modified>
</cp:coreProperties>
</file>